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9" r:id="rId2"/>
    <p:sldId id="374" r:id="rId3"/>
    <p:sldId id="377" r:id="rId4"/>
    <p:sldId id="375" r:id="rId5"/>
    <p:sldId id="369" r:id="rId6"/>
    <p:sldId id="378" r:id="rId7"/>
    <p:sldId id="376" r:id="rId8"/>
    <p:sldId id="338" r:id="rId9"/>
    <p:sldId id="350" r:id="rId10"/>
    <p:sldId id="351" r:id="rId11"/>
    <p:sldId id="380" r:id="rId12"/>
    <p:sldId id="29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2" d="100"/>
          <a:sy n="82" d="100"/>
        </p:scale>
        <p:origin x="3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1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1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4739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5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3175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31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7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78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0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3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0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5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7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3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FD032-D956-4123-A1EE-F68A80685668}" type="datetimeFigureOut">
              <a:rPr lang="en-GB" smtClean="0"/>
              <a:t>18/11/2023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81073A-B587-4998-B761-8669621A1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90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lide_searchswitch_may2020.pdf" TargetMode="External"/><Relationship Id="rId2" Type="http://schemas.openxmlformats.org/officeDocument/2006/relationships/hyperlink" Target="Presentation%20Satisficing%2015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resentation%20bone%20hey%20crosetto%20and%20pasca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rk.ac.uk/economics/exec/Princeo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705" y="2996952"/>
            <a:ext cx="6629400" cy="1449283"/>
          </a:xfrm>
        </p:spPr>
        <p:txBody>
          <a:bodyPr/>
          <a:lstStyle/>
          <a:p>
            <a:pPr algn="ctr"/>
            <a:r>
              <a:rPr lang="en-GB" sz="3200" dirty="0"/>
              <a:t>Experimental Economics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0046" y="4063805"/>
            <a:ext cx="5826719" cy="1096899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John Hey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88116" y="5373217"/>
            <a:ext cx="6910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Second presentation at the Prince of </a:t>
            </a:r>
            <a:r>
              <a:rPr lang="en-GB" dirty="0" err="1"/>
              <a:t>Songkla</a:t>
            </a:r>
            <a:r>
              <a:rPr lang="en-GB" dirty="0"/>
              <a:t> University Thailand</a:t>
            </a:r>
          </a:p>
          <a:p>
            <a:pPr algn="ctr"/>
            <a:r>
              <a:rPr lang="en-GB" dirty="0"/>
              <a:t> November 2023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89" t="-6350" r="21534" b="-1"/>
          <a:stretch/>
        </p:blipFill>
        <p:spPr>
          <a:xfrm>
            <a:off x="9264352" y="3551063"/>
            <a:ext cx="864096" cy="127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4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I have not mentioned </a:t>
            </a:r>
            <a:r>
              <a:rPr lang="en-GB" i="1" dirty="0">
                <a:solidFill>
                  <a:schemeClr val="tx1"/>
                </a:solidFill>
              </a:rPr>
              <a:t>Field Experiments</a:t>
            </a:r>
            <a:r>
              <a:rPr lang="en-GB" dirty="0">
                <a:solidFill>
                  <a:schemeClr val="tx1"/>
                </a:solidFill>
              </a:rPr>
              <a:t> as I do not do them.</a:t>
            </a:r>
          </a:p>
          <a:p>
            <a:r>
              <a:rPr lang="en-GB" dirty="0">
                <a:solidFill>
                  <a:schemeClr val="tx1"/>
                </a:solidFill>
              </a:rPr>
              <a:t>They are experiments carried out ‘in the field’ with perhaps the subjects not knowing that they are in an experiment.</a:t>
            </a:r>
          </a:p>
          <a:p>
            <a:r>
              <a:rPr lang="en-GB" dirty="0">
                <a:solidFill>
                  <a:schemeClr val="tx1"/>
                </a:solidFill>
              </a:rPr>
              <a:t>Some experiments are carried out in low-income countries as one can provide higher incentives.</a:t>
            </a:r>
          </a:p>
        </p:txBody>
      </p:sp>
    </p:spTree>
    <p:extLst>
      <p:ext uri="{BB962C8B-B14F-4D97-AF65-F5344CB8AC3E}">
        <p14:creationId xmlns:p14="http://schemas.microsoft.com/office/powerpoint/2010/main" val="292561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DFD6-25C4-41A7-AFD1-8B3106057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second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6EBCF-2DE5-40ED-B827-D4589BD16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 present examples of other experiments.</a:t>
            </a:r>
          </a:p>
          <a:p>
            <a:r>
              <a:rPr lang="en-GB" dirty="0"/>
              <a:t>You can find the papers on the site.</a:t>
            </a:r>
          </a:p>
          <a:p>
            <a:r>
              <a:rPr lang="en-GB" dirty="0"/>
              <a:t>I start with one on which a co-author is your very own Dr </a:t>
            </a:r>
            <a:r>
              <a:rPr lang="en-GB" dirty="0" err="1"/>
              <a:t>Nuttaporn</a:t>
            </a:r>
            <a:r>
              <a:rPr lang="en-GB" dirty="0"/>
              <a:t> </a:t>
            </a:r>
            <a:r>
              <a:rPr lang="en-GB" dirty="0" err="1"/>
              <a:t>Rochanahastin</a:t>
            </a:r>
            <a:r>
              <a:rPr lang="en-GB" dirty="0"/>
              <a:t>.</a:t>
            </a:r>
          </a:p>
          <a:p>
            <a:r>
              <a:rPr lang="en-GB" dirty="0">
                <a:hlinkClick r:id="rId2" action="ppaction://hlinkpres?slideindex=1&amp;slidetitle="/>
              </a:rPr>
              <a:t>Presentation Satisficing 15.pptx</a:t>
            </a:r>
            <a:endParaRPr lang="en-GB" dirty="0"/>
          </a:p>
          <a:p>
            <a:r>
              <a:rPr lang="en-GB" dirty="0"/>
              <a:t>The second is a search and switch experiment with Irene </a:t>
            </a:r>
            <a:r>
              <a:rPr lang="en-GB" dirty="0" err="1"/>
              <a:t>Buso</a:t>
            </a:r>
            <a:r>
              <a:rPr lang="en-GB" dirty="0"/>
              <a:t>.</a:t>
            </a:r>
          </a:p>
          <a:p>
            <a:r>
              <a:rPr lang="en-GB" dirty="0">
                <a:hlinkClick r:id="rId3" action="ppaction://hlinkfile"/>
              </a:rPr>
              <a:t>slide_searchswitch_may2020.pdf</a:t>
            </a:r>
            <a:endParaRPr lang="en-US" dirty="0"/>
          </a:p>
          <a:p>
            <a:r>
              <a:rPr lang="en-US" dirty="0"/>
              <a:t>The third is an experiment on social preferences</a:t>
            </a:r>
          </a:p>
          <a:p>
            <a:r>
              <a:rPr lang="en-US" dirty="0">
                <a:hlinkClick r:id="rId4" action="ppaction://hlinkpres?slideindex=1&amp;slidetitle="/>
              </a:rPr>
              <a:t>Presentation bone hey </a:t>
            </a:r>
            <a:r>
              <a:rPr lang="en-US" dirty="0" err="1">
                <a:hlinkClick r:id="rId4" action="ppaction://hlinkpres?slideindex=1&amp;slidetitle="/>
              </a:rPr>
              <a:t>crosetto</a:t>
            </a:r>
            <a:r>
              <a:rPr lang="en-US" dirty="0">
                <a:hlinkClick r:id="rId4" action="ppaction://hlinkpres?slideindex=1&amp;slidetitle="/>
              </a:rPr>
              <a:t> and pasca.pptx</a:t>
            </a:r>
            <a:endParaRPr lang="en-US" dirty="0"/>
          </a:p>
          <a:p>
            <a:r>
              <a:rPr lang="en-US" dirty="0"/>
              <a:t>You can find many more on my site: https://sites.google.com/york.ac.uk/john-hey/home</a:t>
            </a:r>
          </a:p>
        </p:txBody>
      </p:sp>
    </p:spTree>
    <p:extLst>
      <p:ext uri="{BB962C8B-B14F-4D97-AF65-F5344CB8AC3E}">
        <p14:creationId xmlns:p14="http://schemas.microsoft.com/office/powerpoint/2010/main" val="236919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Many thanks for listening.</a:t>
            </a:r>
          </a:p>
          <a:p>
            <a:r>
              <a:rPr lang="en-GB" dirty="0">
                <a:solidFill>
                  <a:schemeClr val="tx1"/>
                </a:solidFill>
              </a:rPr>
              <a:t>My thanks to the Prince of </a:t>
            </a:r>
            <a:r>
              <a:rPr lang="en-GB" dirty="0" err="1">
                <a:solidFill>
                  <a:schemeClr val="tx1"/>
                </a:solidFill>
              </a:rPr>
              <a:t>Songkla</a:t>
            </a:r>
            <a:r>
              <a:rPr lang="en-GB" dirty="0">
                <a:solidFill>
                  <a:schemeClr val="tx1"/>
                </a:solidFill>
              </a:rPr>
              <a:t> University Thailand for inviting me to your beautiful university.</a:t>
            </a:r>
          </a:p>
          <a:p>
            <a:r>
              <a:rPr lang="en-GB" dirty="0">
                <a:solidFill>
                  <a:schemeClr val="tx1"/>
                </a:solidFill>
              </a:rPr>
              <a:t>I would be happy to answer any questions, either now or in the future.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Please send any messages to me at john.hey@york.ac.uk</a:t>
            </a:r>
          </a:p>
        </p:txBody>
      </p:sp>
    </p:spTree>
    <p:extLst>
      <p:ext uri="{BB962C8B-B14F-4D97-AF65-F5344CB8AC3E}">
        <p14:creationId xmlns:p14="http://schemas.microsoft.com/office/powerpoint/2010/main" val="320091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am John Hey, Emeritus Professor of Economics and Statistics at the University of York.</a:t>
            </a:r>
          </a:p>
          <a:p>
            <a:r>
              <a:rPr lang="en-GB" dirty="0"/>
              <a:t>I have constructed a site for this course of lectures at </a:t>
            </a:r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>
                <a:hlinkClick r:id="rId2"/>
              </a:rPr>
              <a:t>https://www.york.ac.uk/economics/exec/Princeof</a:t>
            </a:r>
            <a:r>
              <a:rPr lang="en-GB" sz="1600" dirty="0"/>
              <a:t>SongklaUniversityThailand</a:t>
            </a:r>
          </a:p>
          <a:p>
            <a:r>
              <a:rPr lang="en-GB" dirty="0"/>
              <a:t>I am visiting the University partly to convince you all of  the value of </a:t>
            </a:r>
            <a:r>
              <a:rPr lang="en-GB"/>
              <a:t>Experimental Economics, </a:t>
            </a:r>
            <a:r>
              <a:rPr lang="en-GB" dirty="0"/>
              <a:t>and to encourage you to use it.</a:t>
            </a:r>
          </a:p>
          <a:p>
            <a:r>
              <a:rPr lang="en-GB" dirty="0"/>
              <a:t>You can find my webpage at </a:t>
            </a:r>
          </a:p>
          <a:p>
            <a:r>
              <a:rPr lang="en-GB" sz="1700" dirty="0"/>
              <a:t>https://sites.google.com/york.ac.uk/john-hey/home</a:t>
            </a:r>
          </a:p>
          <a:p>
            <a:r>
              <a:rPr lang="en-GB" dirty="0"/>
              <a:t>You can send me emails at john.hey@york.ac.uk</a:t>
            </a:r>
          </a:p>
        </p:txBody>
      </p:sp>
    </p:spTree>
    <p:extLst>
      <p:ext uri="{BB962C8B-B14F-4D97-AF65-F5344CB8AC3E}">
        <p14:creationId xmlns:p14="http://schemas.microsoft.com/office/powerpoint/2010/main" val="304181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56671-4429-4B5D-B247-BA0E08426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583F3-31F7-4209-B4BE-1F26467BB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must once again apologise for my use of English during these lectures.</a:t>
            </a:r>
          </a:p>
          <a:p>
            <a:r>
              <a:rPr lang="en-GB" dirty="0"/>
              <a:t>My Thai is non-existent.</a:t>
            </a:r>
          </a:p>
          <a:p>
            <a:endParaRPr lang="en-GB" dirty="0"/>
          </a:p>
          <a:p>
            <a:r>
              <a:rPr lang="en-GB" dirty="0"/>
              <a:t>But Dr </a:t>
            </a:r>
            <a:r>
              <a:rPr lang="en-GB" dirty="0" err="1"/>
              <a:t>Rochanahastin</a:t>
            </a:r>
            <a:r>
              <a:rPr lang="en-GB" dirty="0"/>
              <a:t> will translate.</a:t>
            </a:r>
          </a:p>
          <a:p>
            <a:endParaRPr lang="en-GB" dirty="0"/>
          </a:p>
          <a:p>
            <a:r>
              <a:rPr lang="en-GB" dirty="0"/>
              <a:t>His course is on Behavioural Economics.</a:t>
            </a:r>
          </a:p>
          <a:p>
            <a:r>
              <a:rPr lang="en-GB" dirty="0"/>
              <a:t>Mine is on Experimental Economics.</a:t>
            </a:r>
          </a:p>
          <a:p>
            <a:r>
              <a:rPr lang="en-GB" dirty="0"/>
              <a:t>I start by explaining the relationship between on Behavioural Economics and Experimental Economics.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7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Experimental Economics and</a:t>
            </a:r>
            <a:br>
              <a:rPr lang="en-GB" dirty="0"/>
            </a:br>
            <a:r>
              <a:rPr lang="en-GB" dirty="0"/>
              <a:t>Behavioural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These are very closely interlinked. Each feeds into the other.</a:t>
            </a:r>
          </a:p>
          <a:p>
            <a:r>
              <a:rPr lang="en-GB" dirty="0"/>
              <a:t>Behavioural Economics is a branch of Economics which describes the economic behaviour of human beings. </a:t>
            </a:r>
          </a:p>
          <a:p>
            <a:r>
              <a:rPr lang="en-GB" sz="1200" dirty="0"/>
              <a:t>(This really is what economics ought to be about, but conventional (neoclassical) economics has too strong assumptions about human rationality. Behavioral economics relaxes these assumptions.)</a:t>
            </a:r>
          </a:p>
          <a:p>
            <a:r>
              <a:rPr lang="en-GB" dirty="0"/>
              <a:t>Experimental Economics is a </a:t>
            </a:r>
            <a:r>
              <a:rPr lang="en-GB" i="1" dirty="0"/>
              <a:t>method</a:t>
            </a:r>
            <a:r>
              <a:rPr lang="en-GB" dirty="0"/>
              <a:t> by which economic theories (both behavioural and conventional) are tested for their validity.</a:t>
            </a:r>
          </a:p>
          <a:p>
            <a:r>
              <a:rPr lang="en-GB" dirty="0"/>
              <a:t>If the test shows that the theory is valid, all well and good.</a:t>
            </a:r>
          </a:p>
          <a:p>
            <a:r>
              <a:rPr lang="en-GB" dirty="0"/>
              <a:t>If not, the theory is revised…</a:t>
            </a:r>
          </a:p>
          <a:p>
            <a:r>
              <a:rPr lang="en-GB" dirty="0"/>
              <a:t>… and then tested again, and so on, until it is valid.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0522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a lecture on experimental </a:t>
            </a:r>
            <a:r>
              <a:rPr lang="en-GB" b="1" dirty="0"/>
              <a:t>economics,</a:t>
            </a:r>
          </a:p>
          <a:p>
            <a:r>
              <a:rPr lang="en-GB" dirty="0"/>
              <a:t>And not on experimental psychology</a:t>
            </a:r>
          </a:p>
          <a:p>
            <a:r>
              <a:rPr lang="en-GB" dirty="0"/>
              <a:t>Or experimental anything-else.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 presume a basic understanding of economics.</a:t>
            </a:r>
          </a:p>
          <a:p>
            <a:r>
              <a:rPr lang="en-GB" dirty="0"/>
              <a:t>Stop me if I am assuming too much.</a:t>
            </a:r>
          </a:p>
        </p:txBody>
      </p:sp>
    </p:spTree>
    <p:extLst>
      <p:ext uri="{BB962C8B-B14F-4D97-AF65-F5344CB8AC3E}">
        <p14:creationId xmlns:p14="http://schemas.microsoft.com/office/powerpoint/2010/main" val="44543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9130-C581-4B38-84B6-358A2E3E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Structure of this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9260-94D2-4366-A638-E194B03EA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will be 4 lectures.</a:t>
            </a:r>
          </a:p>
          <a:p>
            <a:pPr>
              <a:buFont typeface="+mj-lt"/>
              <a:buAutoNum type="arabicPeriod"/>
            </a:pPr>
            <a:r>
              <a:rPr lang="en-GB" dirty="0"/>
              <a:t>A general introduction to what experimental economics can do (with examples).</a:t>
            </a:r>
          </a:p>
          <a:p>
            <a:pPr>
              <a:buFont typeface="+mj-lt"/>
              <a:buAutoNum type="arabicPeriod"/>
            </a:pPr>
            <a:r>
              <a:rPr lang="en-GB" dirty="0">
                <a:solidFill>
                  <a:srgbClr val="FF0000"/>
                </a:solidFill>
              </a:rPr>
              <a:t>More examples of experiments in economics.</a:t>
            </a:r>
          </a:p>
          <a:p>
            <a:pPr>
              <a:buFont typeface="+mj-lt"/>
              <a:buAutoNum type="arabicPeriod"/>
            </a:pPr>
            <a:r>
              <a:rPr lang="en-GB" dirty="0"/>
              <a:t>Designing an experiment which could form your dissertation for your degree (I understand that such a dissertation is an important part of your degree and that a dissertation that is the design of an experiment would be acceptable.)</a:t>
            </a:r>
          </a:p>
          <a:p>
            <a:pPr>
              <a:buFont typeface="+mj-lt"/>
              <a:buAutoNum type="arabicPeriod"/>
            </a:pPr>
            <a:r>
              <a:rPr lang="en-GB" dirty="0"/>
              <a:t>Writing up your design for the dissertation.</a:t>
            </a:r>
          </a:p>
          <a:p>
            <a:pPr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7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first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That was an </a:t>
            </a:r>
            <a:r>
              <a:rPr lang="en-GB" i="1" dirty="0"/>
              <a:t>overview</a:t>
            </a:r>
            <a:r>
              <a:rPr lang="en-GB" dirty="0"/>
              <a:t> lecture giving you a glimpse of what experimental economics is about and what an economics experiment looks like.</a:t>
            </a:r>
          </a:p>
          <a:p>
            <a:r>
              <a:rPr lang="en-GB" dirty="0"/>
              <a:t>I give detail and practical advice in the other lectures of the course.</a:t>
            </a:r>
          </a:p>
        </p:txBody>
      </p:sp>
    </p:spTree>
    <p:extLst>
      <p:ext uri="{BB962C8B-B14F-4D97-AF65-F5344CB8AC3E}">
        <p14:creationId xmlns:p14="http://schemas.microsoft.com/office/powerpoint/2010/main" val="124430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did we learn from the first lecture?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That spontaneous action can lead to equilibrium.</a:t>
            </a:r>
          </a:p>
          <a:p>
            <a:r>
              <a:rPr lang="en-GB" dirty="0">
                <a:solidFill>
                  <a:schemeClr val="tx1"/>
                </a:solidFill>
              </a:rPr>
              <a:t>That equilibrium may not be achieved; that other factors are at play.</a:t>
            </a:r>
          </a:p>
          <a:p>
            <a:r>
              <a:rPr lang="en-GB" dirty="0">
                <a:solidFill>
                  <a:schemeClr val="tx1"/>
                </a:solidFill>
              </a:rPr>
              <a:t>That the concepts of rationality used in much of economics are too strong.</a:t>
            </a:r>
          </a:p>
          <a:p>
            <a:r>
              <a:rPr lang="en-GB" dirty="0">
                <a:solidFill>
                  <a:schemeClr val="tx1"/>
                </a:solidFill>
              </a:rPr>
              <a:t>People are myopic and do not use backward induction.</a:t>
            </a:r>
          </a:p>
          <a:p>
            <a:r>
              <a:rPr lang="en-GB" dirty="0">
                <a:solidFill>
                  <a:schemeClr val="tx1"/>
                </a:solidFill>
              </a:rPr>
              <a:t>That people care about other people and trust them.</a:t>
            </a:r>
          </a:p>
          <a:p>
            <a:r>
              <a:rPr lang="en-GB" dirty="0">
                <a:solidFill>
                  <a:schemeClr val="tx1"/>
                </a:solidFill>
              </a:rPr>
              <a:t>Experiments have led to new (behavioural) theories.</a:t>
            </a:r>
          </a:p>
        </p:txBody>
      </p:sp>
    </p:spTree>
    <p:extLst>
      <p:ext uri="{BB962C8B-B14F-4D97-AF65-F5344CB8AC3E}">
        <p14:creationId xmlns:p14="http://schemas.microsoft.com/office/powerpoint/2010/main" val="11335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has been learnt elsewhere?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People are different. </a:t>
            </a:r>
            <a:r>
              <a:rPr lang="en-GB" sz="1600" dirty="0">
                <a:solidFill>
                  <a:schemeClr val="tx1"/>
                </a:solidFill>
              </a:rPr>
              <a:t>Interesting?</a:t>
            </a:r>
          </a:p>
          <a:p>
            <a:r>
              <a:rPr lang="en-GB" dirty="0">
                <a:solidFill>
                  <a:schemeClr val="tx1"/>
                </a:solidFill>
              </a:rPr>
              <a:t>Cultures are different. </a:t>
            </a:r>
            <a:r>
              <a:rPr lang="en-GB" sz="1600" dirty="0">
                <a:solidFill>
                  <a:schemeClr val="tx1"/>
                </a:solidFill>
              </a:rPr>
              <a:t>Interesting?</a:t>
            </a:r>
          </a:p>
          <a:p>
            <a:r>
              <a:rPr lang="en-GB" dirty="0">
                <a:solidFill>
                  <a:schemeClr val="tx1"/>
                </a:solidFill>
              </a:rPr>
              <a:t>The more micro you look the more the differences.</a:t>
            </a:r>
          </a:p>
          <a:p>
            <a:r>
              <a:rPr lang="en-GB" dirty="0">
                <a:solidFill>
                  <a:schemeClr val="tx1"/>
                </a:solidFill>
              </a:rPr>
              <a:t>People have noise in their behaviour but are not completely random.</a:t>
            </a:r>
          </a:p>
          <a:p>
            <a:r>
              <a:rPr lang="en-GB" dirty="0">
                <a:solidFill>
                  <a:schemeClr val="tx1"/>
                </a:solidFill>
              </a:rPr>
              <a:t>Emotion seems to affect behaviour.</a:t>
            </a:r>
          </a:p>
          <a:p>
            <a:r>
              <a:rPr lang="en-GB" dirty="0">
                <a:solidFill>
                  <a:schemeClr val="tx1"/>
                </a:solidFill>
              </a:rPr>
              <a:t>The environment seems to affect behaviour. </a:t>
            </a:r>
          </a:p>
          <a:p>
            <a:r>
              <a:rPr lang="en-GB" dirty="0">
                <a:solidFill>
                  <a:schemeClr val="tx1"/>
                </a:solidFill>
              </a:rPr>
              <a:t>If we are interested in aggregate micro behaviour perhaps these differences cancel out?</a:t>
            </a:r>
          </a:p>
          <a:p>
            <a:r>
              <a:rPr lang="en-GB" dirty="0">
                <a:solidFill>
                  <a:schemeClr val="tx1"/>
                </a:solidFill>
              </a:rPr>
              <a:t>But the behaviour of the average is not the average of behaviour.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60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821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Experimental Economics 2</vt:lpstr>
      <vt:lpstr>Introduction</vt:lpstr>
      <vt:lpstr>Apologies</vt:lpstr>
      <vt:lpstr>Experimental Economics and Behavioural Economics</vt:lpstr>
      <vt:lpstr>Disclaimer</vt:lpstr>
      <vt:lpstr>The Structure of this course</vt:lpstr>
      <vt:lpstr>The first lecture</vt:lpstr>
      <vt:lpstr>What did we learn from the first lecture?</vt:lpstr>
      <vt:lpstr>What has been learnt elsewhere?</vt:lpstr>
      <vt:lpstr>Other experiments</vt:lpstr>
      <vt:lpstr>This second lecture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Economics</dc:title>
  <dc:creator>John Hey</dc:creator>
  <cp:lastModifiedBy>John Hey</cp:lastModifiedBy>
  <cp:revision>10</cp:revision>
  <dcterms:created xsi:type="dcterms:W3CDTF">2023-11-18T03:44:16Z</dcterms:created>
  <dcterms:modified xsi:type="dcterms:W3CDTF">2023-11-18T05:30:19Z</dcterms:modified>
</cp:coreProperties>
</file>